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92" r:id="rId3"/>
    <p:sldId id="269" r:id="rId4"/>
    <p:sldId id="270" r:id="rId5"/>
    <p:sldId id="272" r:id="rId6"/>
    <p:sldId id="273" r:id="rId7"/>
    <p:sldId id="291" r:id="rId8"/>
    <p:sldId id="290" r:id="rId9"/>
    <p:sldId id="275" r:id="rId10"/>
    <p:sldId id="276" r:id="rId11"/>
    <p:sldId id="274" r:id="rId12"/>
    <p:sldId id="277" r:id="rId13"/>
    <p:sldId id="279" r:id="rId14"/>
    <p:sldId id="280" r:id="rId15"/>
    <p:sldId id="281" r:id="rId16"/>
    <p:sldId id="282" r:id="rId17"/>
    <p:sldId id="283" r:id="rId18"/>
    <p:sldId id="284" r:id="rId19"/>
    <p:sldId id="286" r:id="rId20"/>
    <p:sldId id="293" r:id="rId21"/>
    <p:sldId id="294" r:id="rId22"/>
    <p:sldId id="258"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63" autoAdjust="0"/>
  </p:normalViewPr>
  <p:slideViewPr>
    <p:cSldViewPr snapToGrid="0" snapToObjects="1">
      <p:cViewPr varScale="1">
        <p:scale>
          <a:sx n="143" d="100"/>
          <a:sy n="143" d="100"/>
        </p:scale>
        <p:origin x="-528"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E4AC90-6220-A943-9746-A35BA2EB86D8}" type="datetimeFigureOut">
              <a:rPr lang="en-US" smtClean="0"/>
              <a:t>2/4/15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4EF4DA-A700-3748-A0CE-597B7B4E71AE}" type="slidenum">
              <a:rPr lang="en-US" smtClean="0"/>
              <a:t>‹#›</a:t>
            </a:fld>
            <a:endParaRPr lang="en-US"/>
          </a:p>
        </p:txBody>
      </p:sp>
    </p:spTree>
    <p:extLst>
      <p:ext uri="{BB962C8B-B14F-4D97-AF65-F5344CB8AC3E}">
        <p14:creationId xmlns:p14="http://schemas.microsoft.com/office/powerpoint/2010/main" val="24379833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demonstrate the histological hallmark of </a:t>
            </a:r>
            <a:r>
              <a:rPr lang="en-US" dirty="0" err="1" smtClean="0"/>
              <a:t>spongiosis</a:t>
            </a:r>
            <a:r>
              <a:rPr lang="en-US" dirty="0" smtClean="0"/>
              <a:t>, which helps to distinguish the eczemas from </a:t>
            </a:r>
            <a:r>
              <a:rPr lang="en-US" dirty="0" err="1" smtClean="0"/>
              <a:t>papulosquamous</a:t>
            </a:r>
            <a:r>
              <a:rPr lang="en-US" dirty="0" smtClean="0"/>
              <a:t> diseases such as psoriasis.</a:t>
            </a:r>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2</a:t>
            </a:fld>
            <a:endParaRPr lang="en-US"/>
          </a:p>
        </p:txBody>
      </p:sp>
    </p:spTree>
    <p:extLst>
      <p:ext uri="{BB962C8B-B14F-4D97-AF65-F5344CB8AC3E}">
        <p14:creationId xmlns:p14="http://schemas.microsoft.com/office/powerpoint/2010/main" val="2178926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characterized by pruritic, erythematous, and scaly skin lesions often localized to the flexural surfaces of the body</a:t>
            </a:r>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3</a:t>
            </a:fld>
            <a:endParaRPr lang="en-US"/>
          </a:p>
        </p:txBody>
      </p:sp>
    </p:spTree>
    <p:extLst>
      <p:ext uri="{BB962C8B-B14F-4D97-AF65-F5344CB8AC3E}">
        <p14:creationId xmlns:p14="http://schemas.microsoft.com/office/powerpoint/2010/main" val="154301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6</a:t>
            </a:fld>
            <a:endParaRPr lang="en-US"/>
          </a:p>
        </p:txBody>
      </p:sp>
    </p:spTree>
    <p:extLst>
      <p:ext uri="{BB962C8B-B14F-4D97-AF65-F5344CB8AC3E}">
        <p14:creationId xmlns:p14="http://schemas.microsoft.com/office/powerpoint/2010/main" val="1210237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7</a:t>
            </a:fld>
            <a:endParaRPr lang="en-US"/>
          </a:p>
        </p:txBody>
      </p:sp>
    </p:spTree>
    <p:extLst>
      <p:ext uri="{BB962C8B-B14F-4D97-AF65-F5344CB8AC3E}">
        <p14:creationId xmlns:p14="http://schemas.microsoft.com/office/powerpoint/2010/main" val="1210237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Profilaggrin</a:t>
            </a:r>
            <a:r>
              <a:rPr lang="en-US" dirty="0" smtClean="0"/>
              <a:t> is expressed in the granular layer</a:t>
            </a:r>
          </a:p>
          <a:p>
            <a:endParaRPr lang="en-US" dirty="0" smtClean="0"/>
          </a:p>
          <a:p>
            <a:r>
              <a:rPr lang="en-US" dirty="0" err="1" smtClean="0"/>
              <a:t>Profilaggrin</a:t>
            </a:r>
            <a:r>
              <a:rPr lang="en-US" dirty="0" smtClean="0"/>
              <a:t> is </a:t>
            </a:r>
            <a:r>
              <a:rPr lang="en-US" dirty="0" err="1" smtClean="0"/>
              <a:t>proteolytically</a:t>
            </a:r>
            <a:r>
              <a:rPr lang="en-US" dirty="0" smtClean="0"/>
              <a:t> cleaved in the uppermost granular cells to produce </a:t>
            </a:r>
            <a:r>
              <a:rPr lang="en-US" dirty="0" err="1" smtClean="0"/>
              <a:t>filaggrin</a:t>
            </a:r>
            <a:r>
              <a:rPr lang="en-US" dirty="0" smtClean="0"/>
              <a:t> peptides that aggregate and align keratin filaments within the cytoskeleton of keratinocytes</a:t>
            </a:r>
          </a:p>
          <a:p>
            <a:endParaRPr lang="en-US" dirty="0" smtClean="0"/>
          </a:p>
          <a:p>
            <a:r>
              <a:rPr lang="en-US" dirty="0" err="1" smtClean="0"/>
              <a:t>Filaggrin</a:t>
            </a:r>
            <a:r>
              <a:rPr lang="en-US" dirty="0" smtClean="0"/>
              <a:t> is </a:t>
            </a:r>
            <a:r>
              <a:rPr lang="en-US" dirty="0" err="1" smtClean="0"/>
              <a:t>deiminated</a:t>
            </a:r>
            <a:r>
              <a:rPr lang="en-US" dirty="0" smtClean="0"/>
              <a:t> and degraded with a half-life of 6 hours (</a:t>
            </a:r>
            <a:r>
              <a:rPr lang="en-US" dirty="0" err="1" smtClean="0"/>
              <a:t>Candi</a:t>
            </a:r>
            <a:r>
              <a:rPr lang="en-US" dirty="0" smtClean="0"/>
              <a:t> et al., 2005), to release hygroscopic amino acids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8</a:t>
            </a:fld>
            <a:endParaRPr lang="en-US"/>
          </a:p>
        </p:txBody>
      </p:sp>
    </p:spTree>
    <p:extLst>
      <p:ext uri="{BB962C8B-B14F-4D97-AF65-F5344CB8AC3E}">
        <p14:creationId xmlns:p14="http://schemas.microsoft.com/office/powerpoint/2010/main" val="121023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FLG is located on chromosome 1q21, within the epidermal differentiation complex, a cluster of genes controlling the terminal differentiation of keratinocytes</a:t>
            </a:r>
          </a:p>
          <a:p>
            <a:endParaRPr lang="en-US" dirty="0" smtClean="0"/>
          </a:p>
          <a:p>
            <a:r>
              <a:rPr lang="en-US" dirty="0" smtClean="0"/>
              <a:t>The mutations marked in red are prevalent in the European population, with a combined allele frequency of 0.09. The mutations marked in black are found in European and European American populations at much lower frequencies. The mutations marked in green have been identified in </a:t>
            </a:r>
            <a:r>
              <a:rPr lang="en-US" dirty="0" err="1" smtClean="0"/>
              <a:t>ichthyosis</a:t>
            </a:r>
            <a:r>
              <a:rPr lang="en-US" dirty="0" smtClean="0"/>
              <a:t> vulgaris and eczema cases from Chinese, Japanese, and Singaporean Chinese populations.</a:t>
            </a:r>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9</a:t>
            </a:fld>
            <a:endParaRPr lang="en-US"/>
          </a:p>
        </p:txBody>
      </p:sp>
    </p:spTree>
    <p:extLst>
      <p:ext uri="{BB962C8B-B14F-4D97-AF65-F5344CB8AC3E}">
        <p14:creationId xmlns:p14="http://schemas.microsoft.com/office/powerpoint/2010/main" val="365170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 control</a:t>
            </a:r>
          </a:p>
          <a:p>
            <a:r>
              <a:rPr lang="en-US" dirty="0" smtClean="0"/>
              <a:t>B – complete</a:t>
            </a:r>
            <a:r>
              <a:rPr lang="en-US" baseline="0" dirty="0" smtClean="0"/>
              <a:t> absence of </a:t>
            </a:r>
            <a:r>
              <a:rPr lang="en-US" baseline="0" dirty="0" err="1" smtClean="0"/>
              <a:t>keratohyalin</a:t>
            </a:r>
            <a:r>
              <a:rPr lang="en-US" baseline="0" dirty="0" smtClean="0"/>
              <a:t> granules</a:t>
            </a:r>
          </a:p>
          <a:p>
            <a:r>
              <a:rPr lang="en-US" baseline="0" dirty="0" smtClean="0"/>
              <a:t>C – electron microscope control</a:t>
            </a:r>
          </a:p>
          <a:p>
            <a:r>
              <a:rPr lang="en-US" baseline="0" dirty="0" smtClean="0"/>
              <a:t>D – TEM absence of </a:t>
            </a:r>
            <a:r>
              <a:rPr lang="en-US" baseline="0" dirty="0" err="1" smtClean="0"/>
              <a:t>keratohyalin</a:t>
            </a:r>
            <a:r>
              <a:rPr lang="en-US" baseline="0" dirty="0" smtClean="0"/>
              <a:t> granules</a:t>
            </a:r>
          </a:p>
          <a:p>
            <a:r>
              <a:rPr lang="en-US" baseline="0" dirty="0" smtClean="0"/>
              <a:t>E,F – IHC staining for </a:t>
            </a:r>
            <a:r>
              <a:rPr lang="en-US" baseline="0" dirty="0" err="1" smtClean="0"/>
              <a:t>filaggrin</a:t>
            </a:r>
            <a:endParaRPr lang="en-US" baseline="0" dirty="0" smtClean="0"/>
          </a:p>
          <a:p>
            <a:r>
              <a:rPr lang="en-US" baseline="0" dirty="0" smtClean="0"/>
              <a:t>G,H – IHC staining for </a:t>
            </a:r>
            <a:r>
              <a:rPr lang="en-US" baseline="0" dirty="0" err="1" smtClean="0"/>
              <a:t>profilaggrin</a:t>
            </a:r>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10</a:t>
            </a:fld>
            <a:endParaRPr lang="en-US"/>
          </a:p>
        </p:txBody>
      </p:sp>
    </p:spTree>
    <p:extLst>
      <p:ext uri="{BB962C8B-B14F-4D97-AF65-F5344CB8AC3E}">
        <p14:creationId xmlns:p14="http://schemas.microsoft.com/office/powerpoint/2010/main" val="113612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highlights only some key mediators of AD</a:t>
            </a:r>
          </a:p>
          <a:p>
            <a:r>
              <a:rPr lang="en-US" dirty="0" smtClean="0"/>
              <a:t>	—the Th2 cytokine IL-4 and histamine in the acute phase and</a:t>
            </a:r>
          </a:p>
          <a:p>
            <a:r>
              <a:rPr lang="en-US" dirty="0" smtClean="0"/>
              <a:t>	—Th1-related cytokines IL-12 and IL-18 in the chronic phase. </a:t>
            </a:r>
          </a:p>
          <a:p>
            <a:endParaRPr lang="en-US" dirty="0" smtClean="0"/>
          </a:p>
          <a:p>
            <a:r>
              <a:rPr lang="en-US" dirty="0" smtClean="0"/>
              <a:t>A number of other mediators are currently being investigated</a:t>
            </a:r>
          </a:p>
          <a:p>
            <a:r>
              <a:rPr lang="en-US" dirty="0" smtClean="0"/>
              <a:t>	—IL-17 and IL-31 representing extensively studied cytokines with regard to AD at present.</a:t>
            </a:r>
          </a:p>
          <a:p>
            <a:endParaRPr lang="en-US" dirty="0" smtClean="0"/>
          </a:p>
          <a:p>
            <a:r>
              <a:rPr lang="en-US" dirty="0" smtClean="0"/>
              <a:t>More knowledge of these factors may contribute to the development of specific approaches for phase-dependent therapies in this chronic relapsing skin disease.</a:t>
            </a:r>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20</a:t>
            </a:fld>
            <a:endParaRPr lang="en-US"/>
          </a:p>
        </p:txBody>
      </p:sp>
    </p:spTree>
    <p:extLst>
      <p:ext uri="{BB962C8B-B14F-4D97-AF65-F5344CB8AC3E}">
        <p14:creationId xmlns:p14="http://schemas.microsoft.com/office/powerpoint/2010/main" val="499009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4EF4DA-A700-3748-A0CE-597B7B4E71AE}" type="slidenum">
              <a:rPr lang="en-US" smtClean="0"/>
              <a:t>21</a:t>
            </a:fld>
            <a:endParaRPr lang="en-US"/>
          </a:p>
        </p:txBody>
      </p:sp>
    </p:spTree>
    <p:extLst>
      <p:ext uri="{BB962C8B-B14F-4D97-AF65-F5344CB8AC3E}">
        <p14:creationId xmlns:p14="http://schemas.microsoft.com/office/powerpoint/2010/main" val="499009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BC3543-ACB9-0B4D-A83B-41BA6D863D63}"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247309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BC3543-ACB9-0B4D-A83B-41BA6D863D63}"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44354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BC3543-ACB9-0B4D-A83B-41BA6D863D63}"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149236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BC3543-ACB9-0B4D-A83B-41BA6D863D63}"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59413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BC3543-ACB9-0B4D-A83B-41BA6D863D63}"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156115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BC3543-ACB9-0B4D-A83B-41BA6D863D63}"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175632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BC3543-ACB9-0B4D-A83B-41BA6D863D63}" type="datetimeFigureOut">
              <a:rPr lang="en-US" smtClean="0"/>
              <a:t>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12493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BC3543-ACB9-0B4D-A83B-41BA6D863D63}" type="datetimeFigureOut">
              <a:rPr lang="en-US" smtClean="0"/>
              <a:t>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3625237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C3543-ACB9-0B4D-A83B-41BA6D863D63}" type="datetimeFigureOut">
              <a:rPr lang="en-US" smtClean="0"/>
              <a:t>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14554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BC3543-ACB9-0B4D-A83B-41BA6D863D63}"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245542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BC3543-ACB9-0B4D-A83B-41BA6D863D63}"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73E7D4-A968-284E-A8CF-0B8AB4F20013}" type="slidenum">
              <a:rPr lang="en-US" smtClean="0"/>
              <a:t>‹#›</a:t>
            </a:fld>
            <a:endParaRPr lang="en-US"/>
          </a:p>
        </p:txBody>
      </p:sp>
    </p:spTree>
    <p:extLst>
      <p:ext uri="{BB962C8B-B14F-4D97-AF65-F5344CB8AC3E}">
        <p14:creationId xmlns:p14="http://schemas.microsoft.com/office/powerpoint/2010/main" val="5736998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BBC3543-ACB9-0B4D-A83B-41BA6D863D63}" type="datetimeFigureOut">
              <a:rPr lang="en-US" smtClean="0"/>
              <a:t>2/4/15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373E7D4-A968-284E-A8CF-0B8AB4F20013}" type="slidenum">
              <a:rPr lang="en-US" smtClean="0"/>
              <a:t>‹#›</a:t>
            </a:fld>
            <a:endParaRPr lang="en-US"/>
          </a:p>
        </p:txBody>
      </p:sp>
    </p:spTree>
    <p:extLst>
      <p:ext uri="{BB962C8B-B14F-4D97-AF65-F5344CB8AC3E}">
        <p14:creationId xmlns:p14="http://schemas.microsoft.com/office/powerpoint/2010/main" val="3916621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Atopic Dermatitis</a:t>
            </a:r>
            <a:br>
              <a:rPr lang="en-US" dirty="0" smtClean="0"/>
            </a:br>
            <a:r>
              <a:rPr lang="en-US" dirty="0" smtClean="0"/>
              <a:t>(Eczema)</a:t>
            </a:r>
            <a:endParaRPr lang="en-US" dirty="0"/>
          </a:p>
        </p:txBody>
      </p:sp>
    </p:spTree>
    <p:extLst>
      <p:ext uri="{BB962C8B-B14F-4D97-AF65-F5344CB8AC3E}">
        <p14:creationId xmlns:p14="http://schemas.microsoft.com/office/powerpoint/2010/main" val="40057215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err="1" smtClean="0"/>
              <a:t>Filaggrin</a:t>
            </a:r>
            <a:r>
              <a:rPr lang="en-US" dirty="0" smtClean="0"/>
              <a:t>-null morphology</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3" name="Content Placeholder 2" descr="Screen Shot 2015-02-03 at 18.42.07.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5" r="-155"/>
          <a:stretch/>
        </p:blipFill>
        <p:spPr>
          <a:xfrm>
            <a:off x="2675927" y="817820"/>
            <a:ext cx="3792146" cy="4237630"/>
          </a:xfrm>
        </p:spPr>
      </p:pic>
      <p:sp>
        <p:nvSpPr>
          <p:cNvPr id="9" name="Rectangle 8"/>
          <p:cNvSpPr/>
          <p:nvPr/>
        </p:nvSpPr>
        <p:spPr>
          <a:xfrm>
            <a:off x="7900976" y="4897279"/>
            <a:ext cx="1243024" cy="246221"/>
          </a:xfrm>
          <a:prstGeom prst="rect">
            <a:avLst/>
          </a:prstGeom>
        </p:spPr>
        <p:txBody>
          <a:bodyPr wrap="none">
            <a:spAutoFit/>
          </a:bodyPr>
          <a:lstStyle/>
          <a:p>
            <a:pPr algn="r"/>
            <a:r>
              <a:rPr lang="fr-FR" sz="1000" dirty="0"/>
              <a:t>doi:10.1038/ng1743</a:t>
            </a:r>
            <a:endParaRPr lang="en-US" sz="1000" dirty="0"/>
          </a:p>
        </p:txBody>
      </p:sp>
    </p:spTree>
    <p:extLst>
      <p:ext uri="{BB962C8B-B14F-4D97-AF65-F5344CB8AC3E}">
        <p14:creationId xmlns:p14="http://schemas.microsoft.com/office/powerpoint/2010/main" val="18210910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The role of </a:t>
            </a:r>
            <a:r>
              <a:rPr lang="en-US" dirty="0" err="1" smtClean="0"/>
              <a:t>filaggrin</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3" name="Content Placeholder 2" descr="Screen Shot 2015-02-03 at 18.36.25.png"/>
          <p:cNvPicPr>
            <a:picLocks noGrp="1" noChangeAspect="1"/>
          </p:cNvPicPr>
          <p:nvPr>
            <p:ph idx="1"/>
          </p:nvPr>
        </p:nvPicPr>
        <p:blipFill>
          <a:blip r:embed="rId2">
            <a:extLst>
              <a:ext uri="{28A0092B-C50C-407E-A947-70E740481C1C}">
                <a14:useLocalDpi xmlns:a14="http://schemas.microsoft.com/office/drawing/2010/main" val="0"/>
              </a:ext>
            </a:extLst>
          </a:blip>
          <a:srcRect l="-83314" r="-83314"/>
          <a:stretch>
            <a:fillRect/>
          </a:stretch>
        </p:blipFill>
        <p:spPr>
          <a:xfrm>
            <a:off x="457200" y="1200150"/>
            <a:ext cx="8229600" cy="3394075"/>
          </a:xfrm>
        </p:spPr>
      </p:pic>
      <p:sp>
        <p:nvSpPr>
          <p:cNvPr id="4" name="Rectangle 3"/>
          <p:cNvSpPr/>
          <p:nvPr/>
        </p:nvSpPr>
        <p:spPr>
          <a:xfrm>
            <a:off x="7900976" y="4897279"/>
            <a:ext cx="1243024" cy="246221"/>
          </a:xfrm>
          <a:prstGeom prst="rect">
            <a:avLst/>
          </a:prstGeom>
        </p:spPr>
        <p:txBody>
          <a:bodyPr wrap="none">
            <a:spAutoFit/>
          </a:bodyPr>
          <a:lstStyle/>
          <a:p>
            <a:pPr algn="r"/>
            <a:r>
              <a:rPr lang="fr-FR" sz="1000" dirty="0"/>
              <a:t>doi:10.1038/ng1743</a:t>
            </a:r>
            <a:endParaRPr lang="en-US" sz="1000" dirty="0"/>
          </a:p>
        </p:txBody>
      </p:sp>
    </p:spTree>
    <p:extLst>
      <p:ext uri="{BB962C8B-B14F-4D97-AF65-F5344CB8AC3E}">
        <p14:creationId xmlns:p14="http://schemas.microsoft.com/office/powerpoint/2010/main" val="8478136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Is </a:t>
            </a:r>
            <a:r>
              <a:rPr lang="en-US" dirty="0" err="1" smtClean="0"/>
              <a:t>filaggrin</a:t>
            </a:r>
            <a:r>
              <a:rPr lang="en-US" dirty="0" smtClean="0"/>
              <a:t> enough?</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chor="ctr">
            <a:normAutofit/>
          </a:bodyPr>
          <a:lstStyle/>
          <a:p>
            <a:pPr marL="0" indent="0" algn="just">
              <a:buNone/>
            </a:pPr>
            <a:r>
              <a:rPr lang="en-US" i="1" dirty="0" smtClean="0"/>
              <a:t>“[F]</a:t>
            </a:r>
            <a:r>
              <a:rPr lang="en-US" i="1" dirty="0" err="1" smtClean="0"/>
              <a:t>ilaggrin</a:t>
            </a:r>
            <a:r>
              <a:rPr lang="en-US" i="1" dirty="0" smtClean="0"/>
              <a:t> </a:t>
            </a:r>
            <a:r>
              <a:rPr lang="en-US" i="1" dirty="0" err="1" smtClean="0"/>
              <a:t>haploinsufficiency</a:t>
            </a:r>
            <a:r>
              <a:rPr lang="en-US" i="1" dirty="0" smtClean="0"/>
              <a:t> is an important and significant component in the pathogenesis of a proportion of eczema cases but it cannot be used to explain the majority of eczema, even in most of the severe case series.”</a:t>
            </a:r>
          </a:p>
        </p:txBody>
      </p:sp>
      <p:sp>
        <p:nvSpPr>
          <p:cNvPr id="6" name="TextBox 5"/>
          <p:cNvSpPr txBox="1"/>
          <p:nvPr/>
        </p:nvSpPr>
        <p:spPr>
          <a:xfrm>
            <a:off x="7628696" y="4902588"/>
            <a:ext cx="1515304" cy="246221"/>
          </a:xfrm>
          <a:prstGeom prst="rect">
            <a:avLst/>
          </a:prstGeom>
          <a:noFill/>
        </p:spPr>
        <p:txBody>
          <a:bodyPr wrap="square" rtlCol="0">
            <a:spAutoFit/>
          </a:bodyPr>
          <a:lstStyle/>
          <a:p>
            <a:pPr algn="r"/>
            <a:r>
              <a:rPr lang="fi-FI" sz="1000" dirty="0"/>
              <a:t>doi:10.1038/jid.2008.413</a:t>
            </a:r>
            <a:endParaRPr lang="en-US" sz="1000" dirty="0"/>
          </a:p>
        </p:txBody>
      </p:sp>
    </p:spTree>
    <p:extLst>
      <p:ext uri="{BB962C8B-B14F-4D97-AF65-F5344CB8AC3E}">
        <p14:creationId xmlns:p14="http://schemas.microsoft.com/office/powerpoint/2010/main" val="33202737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Candidate genes for AD</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6" name="Content Placeholder 5" descr="Screen Shot 2015-02-03 at 19.05.25.png"/>
          <p:cNvPicPr>
            <a:picLocks noGrp="1" noChangeAspect="1"/>
          </p:cNvPicPr>
          <p:nvPr>
            <p:ph idx="1"/>
          </p:nvPr>
        </p:nvPicPr>
        <p:blipFill>
          <a:blip r:embed="rId2">
            <a:extLst>
              <a:ext uri="{28A0092B-C50C-407E-A947-70E740481C1C}">
                <a14:useLocalDpi xmlns:a14="http://schemas.microsoft.com/office/drawing/2010/main" val="0"/>
              </a:ext>
            </a:extLst>
          </a:blip>
          <a:srcRect t="-133" b="-133"/>
          <a:stretch>
            <a:fillRect/>
          </a:stretch>
        </p:blipFill>
        <p:spPr>
          <a:xfrm>
            <a:off x="457200" y="836416"/>
            <a:ext cx="3938846" cy="3757810"/>
          </a:xfrm>
        </p:spPr>
      </p:pic>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29" y="1554264"/>
            <a:ext cx="4010271" cy="2413420"/>
          </a:xfrm>
          <a:prstGeom prst="rect">
            <a:avLst/>
          </a:prstGeom>
        </p:spPr>
      </p:pic>
      <p:sp>
        <p:nvSpPr>
          <p:cNvPr id="10" name="TextBox 9"/>
          <p:cNvSpPr txBox="1"/>
          <p:nvPr/>
        </p:nvSpPr>
        <p:spPr>
          <a:xfrm>
            <a:off x="7317864" y="4902588"/>
            <a:ext cx="1826136" cy="246221"/>
          </a:xfrm>
          <a:prstGeom prst="rect">
            <a:avLst/>
          </a:prstGeom>
          <a:noFill/>
        </p:spPr>
        <p:txBody>
          <a:bodyPr wrap="square" rtlCol="0">
            <a:spAutoFit/>
          </a:bodyPr>
          <a:lstStyle/>
          <a:p>
            <a:pPr algn="r"/>
            <a:r>
              <a:rPr lang="hr-HR" sz="1000" dirty="0"/>
              <a:t>doi:10.1016/j.jaci.2006.03.045</a:t>
            </a:r>
            <a:endParaRPr lang="en-US" sz="1000" dirty="0"/>
          </a:p>
        </p:txBody>
      </p:sp>
    </p:spTree>
    <p:extLst>
      <p:ext uri="{BB962C8B-B14F-4D97-AF65-F5344CB8AC3E}">
        <p14:creationId xmlns:p14="http://schemas.microsoft.com/office/powerpoint/2010/main" val="35610969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T-cell cytokines in AD</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ormAutofit/>
          </a:bodyPr>
          <a:lstStyle/>
          <a:p>
            <a:r>
              <a:rPr lang="en-US" dirty="0" smtClean="0"/>
              <a:t>AD patients have increased circulating levels of T-cells</a:t>
            </a:r>
          </a:p>
          <a:p>
            <a:r>
              <a:rPr lang="en-US" dirty="0" smtClean="0"/>
              <a:t>Onset strongly associated with production of Th2 cytokines (IL-4, IL-13, IL-31)</a:t>
            </a:r>
          </a:p>
          <a:p>
            <a:r>
              <a:rPr lang="en-US" dirty="0" smtClean="0"/>
              <a:t>Cytokine milieu transitions from Th2 to Th1 as AD progresses from acute to chronic</a:t>
            </a:r>
          </a:p>
        </p:txBody>
      </p:sp>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spTree>
    <p:extLst>
      <p:ext uri="{BB962C8B-B14F-4D97-AF65-F5344CB8AC3E}">
        <p14:creationId xmlns:p14="http://schemas.microsoft.com/office/powerpoint/2010/main" val="28264392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Th17 lymphocytes in AD</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ormAutofit/>
          </a:bodyPr>
          <a:lstStyle/>
          <a:p>
            <a:r>
              <a:rPr lang="en-US" dirty="0" smtClean="0"/>
              <a:t>IL-17 mRNA preferentially associated with acute lesions among AD patients</a:t>
            </a:r>
          </a:p>
          <a:p>
            <a:r>
              <a:rPr lang="en-US" dirty="0" smtClean="0"/>
              <a:t>Higher concentrations circulating in blood of AD patients</a:t>
            </a:r>
          </a:p>
          <a:p>
            <a:r>
              <a:rPr lang="en-US" dirty="0"/>
              <a:t>Th17 cells are present in the skin of </a:t>
            </a:r>
            <a:r>
              <a:rPr lang="en-US" dirty="0" smtClean="0"/>
              <a:t>AD; exact role remains unknown</a:t>
            </a:r>
          </a:p>
        </p:txBody>
      </p:sp>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spTree>
    <p:extLst>
      <p:ext uri="{BB962C8B-B14F-4D97-AF65-F5344CB8AC3E}">
        <p14:creationId xmlns:p14="http://schemas.microsoft.com/office/powerpoint/2010/main" val="4147867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a:t>
            </a:r>
            <a:r>
              <a:rPr lang="en-US" dirty="0" err="1" smtClean="0"/>
              <a:t>reg</a:t>
            </a:r>
            <a:r>
              <a:rPr lang="en-US" dirty="0" smtClean="0"/>
              <a:t> cells in AD</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ormAutofit/>
          </a:bodyPr>
          <a:lstStyle/>
          <a:p>
            <a:r>
              <a:rPr lang="en-US" dirty="0" smtClean="0"/>
              <a:t>Increased CD4+ CD25+ T cells in peripheral blood of AD patients</a:t>
            </a:r>
          </a:p>
          <a:p>
            <a:r>
              <a:rPr lang="en-US" dirty="0" smtClean="0"/>
              <a:t>Overexpression of FOXP3</a:t>
            </a:r>
          </a:p>
          <a:p>
            <a:r>
              <a:rPr lang="en-US" dirty="0"/>
              <a:t>FOXP3+ natural T-</a:t>
            </a:r>
            <a:r>
              <a:rPr lang="en-US" dirty="0" err="1"/>
              <a:t>reg</a:t>
            </a:r>
            <a:r>
              <a:rPr lang="en-US" dirty="0"/>
              <a:t> </a:t>
            </a:r>
            <a:r>
              <a:rPr lang="en-US" dirty="0" smtClean="0"/>
              <a:t>cells undetectable in skin</a:t>
            </a:r>
          </a:p>
        </p:txBody>
      </p:sp>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spTree>
    <p:extLst>
      <p:ext uri="{BB962C8B-B14F-4D97-AF65-F5344CB8AC3E}">
        <p14:creationId xmlns:p14="http://schemas.microsoft.com/office/powerpoint/2010/main" val="1011417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Dendritic cells in AD</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ormAutofit/>
          </a:bodyPr>
          <a:lstStyle/>
          <a:p>
            <a:r>
              <a:rPr lang="en-US" dirty="0" err="1" smtClean="0"/>
              <a:t>IgE</a:t>
            </a:r>
            <a:r>
              <a:rPr lang="en-US" dirty="0" smtClean="0"/>
              <a:t>-bearing </a:t>
            </a:r>
            <a:r>
              <a:rPr lang="en-US" dirty="0" err="1" smtClean="0"/>
              <a:t>FcεRI</a:t>
            </a:r>
            <a:r>
              <a:rPr lang="en-US" dirty="0" smtClean="0"/>
              <a:t>+ inflammatory epidermal dendritic cells are prominent in chronic lesions</a:t>
            </a:r>
          </a:p>
          <a:p>
            <a:r>
              <a:rPr lang="en-US" dirty="0" smtClean="0"/>
              <a:t>Promote Th1 </a:t>
            </a:r>
            <a:r>
              <a:rPr lang="en-US" dirty="0"/>
              <a:t>cytokine production from T </a:t>
            </a:r>
            <a:r>
              <a:rPr lang="en-US" dirty="0" smtClean="0"/>
              <a:t>cells</a:t>
            </a:r>
          </a:p>
          <a:p>
            <a:r>
              <a:rPr lang="en-US" dirty="0" smtClean="0"/>
              <a:t>May </a:t>
            </a:r>
            <a:r>
              <a:rPr lang="en-US" dirty="0"/>
              <a:t>contribute to </a:t>
            </a:r>
            <a:r>
              <a:rPr lang="en-US" dirty="0" smtClean="0"/>
              <a:t>switch </a:t>
            </a:r>
            <a:r>
              <a:rPr lang="en-US" dirty="0"/>
              <a:t>from the </a:t>
            </a:r>
            <a:r>
              <a:rPr lang="en-US" dirty="0" smtClean="0"/>
              <a:t>Th2 response </a:t>
            </a:r>
            <a:r>
              <a:rPr lang="en-US" dirty="0"/>
              <a:t>in acute </a:t>
            </a:r>
            <a:r>
              <a:rPr lang="en-US" dirty="0" smtClean="0"/>
              <a:t>AD to Th1 in chronic?</a:t>
            </a:r>
          </a:p>
        </p:txBody>
      </p:sp>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spTree>
    <p:extLst>
      <p:ext uri="{BB962C8B-B14F-4D97-AF65-F5344CB8AC3E}">
        <p14:creationId xmlns:p14="http://schemas.microsoft.com/office/powerpoint/2010/main" val="29318988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Keratinocyte-T-cell interactions</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2451128" y="1200151"/>
            <a:ext cx="6235671" cy="3394472"/>
          </a:xfrm>
        </p:spPr>
        <p:txBody>
          <a:bodyPr>
            <a:normAutofit fontScale="92500" lnSpcReduction="10000"/>
          </a:bodyPr>
          <a:lstStyle/>
          <a:p>
            <a:r>
              <a:rPr lang="en-US" dirty="0" smtClean="0"/>
              <a:t>Sources </a:t>
            </a:r>
            <a:r>
              <a:rPr lang="en-US" dirty="0"/>
              <a:t>of cytokines such as the T-cell growth factor IL-15 in the skin</a:t>
            </a:r>
          </a:p>
          <a:p>
            <a:r>
              <a:rPr lang="en-US" dirty="0" smtClean="0"/>
              <a:t>Respond to both Th1 and Th2 cytokines from T cells</a:t>
            </a:r>
          </a:p>
          <a:p>
            <a:r>
              <a:rPr lang="en-US" dirty="0" smtClean="0"/>
              <a:t>Important regulatory role in epidermal diseases/inflammatory responses</a:t>
            </a:r>
          </a:p>
        </p:txBody>
      </p:sp>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pic>
        <p:nvPicPr>
          <p:cNvPr id="3" name="Picture 2" descr="jid200971f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25976"/>
            <a:ext cx="1606468" cy="4273113"/>
          </a:xfrm>
          <a:prstGeom prst="rect">
            <a:avLst/>
          </a:prstGeom>
        </p:spPr>
      </p:pic>
    </p:spTree>
    <p:extLst>
      <p:ext uri="{BB962C8B-B14F-4D97-AF65-F5344CB8AC3E}">
        <p14:creationId xmlns:p14="http://schemas.microsoft.com/office/powerpoint/2010/main" val="25197444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err="1" smtClean="0"/>
              <a:t>IgE</a:t>
            </a:r>
            <a:r>
              <a:rPr lang="en-US" dirty="0" smtClean="0"/>
              <a:t> </a:t>
            </a:r>
            <a:r>
              <a:rPr lang="en-US" dirty="0" err="1"/>
              <a:t>i</a:t>
            </a:r>
            <a:r>
              <a:rPr lang="en-US" dirty="0" err="1" smtClean="0"/>
              <a:t>mmunoreactivity</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ormAutofit/>
          </a:bodyPr>
          <a:lstStyle/>
          <a:p>
            <a:r>
              <a:rPr lang="en-US" dirty="0" smtClean="0"/>
              <a:t>80% of AD patients have increased </a:t>
            </a:r>
            <a:r>
              <a:rPr lang="en-US" dirty="0" err="1" smtClean="0"/>
              <a:t>IgE</a:t>
            </a:r>
            <a:r>
              <a:rPr lang="en-US" dirty="0" smtClean="0"/>
              <a:t> levels</a:t>
            </a:r>
          </a:p>
          <a:p>
            <a:pPr lvl="1"/>
            <a:r>
              <a:rPr lang="en-US" dirty="0" smtClean="0"/>
              <a:t>Remaining 20% generally show late AD onset</a:t>
            </a:r>
          </a:p>
          <a:p>
            <a:r>
              <a:rPr lang="en-US" dirty="0" err="1"/>
              <a:t>IgE</a:t>
            </a:r>
            <a:r>
              <a:rPr lang="en-US" dirty="0"/>
              <a:t>-mediated histamine release from cutaneous mast cells may aggravate </a:t>
            </a:r>
            <a:r>
              <a:rPr lang="en-US" dirty="0" smtClean="0"/>
              <a:t>AD</a:t>
            </a:r>
          </a:p>
          <a:p>
            <a:r>
              <a:rPr lang="en-US" dirty="0"/>
              <a:t>Greater </a:t>
            </a:r>
            <a:r>
              <a:rPr lang="en-US" dirty="0" err="1"/>
              <a:t>IgE</a:t>
            </a:r>
            <a:r>
              <a:rPr lang="en-US" dirty="0"/>
              <a:t>-mediated sensitization </a:t>
            </a:r>
            <a:r>
              <a:rPr lang="en-US" dirty="0" smtClean="0"/>
              <a:t>correlates with more severe AD, but no causal link</a:t>
            </a:r>
          </a:p>
        </p:txBody>
      </p:sp>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spTree>
    <p:extLst>
      <p:ext uri="{BB962C8B-B14F-4D97-AF65-F5344CB8AC3E}">
        <p14:creationId xmlns:p14="http://schemas.microsoft.com/office/powerpoint/2010/main" val="36858860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A family of disorders</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3" name="Content Placeholder 2"/>
          <p:cNvGraphicFramePr>
            <a:graphicFrameLocks noGrp="1"/>
          </p:cNvGraphicFramePr>
          <p:nvPr>
            <p:ph idx="1"/>
            <p:extLst>
              <p:ext uri="{D42A27DB-BD31-4B8C-83A1-F6EECF244321}">
                <p14:modId xmlns:p14="http://schemas.microsoft.com/office/powerpoint/2010/main" val="2701268432"/>
              </p:ext>
            </p:extLst>
          </p:nvPr>
        </p:nvGraphicFramePr>
        <p:xfrm>
          <a:off x="457200" y="1200150"/>
          <a:ext cx="8229600" cy="2865120"/>
        </p:xfrm>
        <a:graphic>
          <a:graphicData uri="http://schemas.openxmlformats.org/drawingml/2006/table">
            <a:tbl>
              <a:tblPr firstRow="1" bandRow="1">
                <a:tableStyleId>{073A0DAA-6AF3-43AB-8588-CEC1D06C72B9}</a:tableStyleId>
              </a:tblPr>
              <a:tblGrid>
                <a:gridCol w="4114800"/>
                <a:gridCol w="4114800"/>
              </a:tblGrid>
              <a:tr h="370840">
                <a:tc>
                  <a:txBody>
                    <a:bodyPr/>
                    <a:lstStyle/>
                    <a:p>
                      <a:r>
                        <a:rPr lang="en-US" dirty="0" smtClean="0">
                          <a:solidFill>
                            <a:srgbClr val="000000"/>
                          </a:solidFill>
                        </a:rPr>
                        <a:t>Etiologic/morphologic variants</a:t>
                      </a:r>
                      <a:endParaRPr lang="en-US" dirty="0">
                        <a:solidFill>
                          <a:srgbClr val="000000"/>
                        </a:solidFill>
                      </a:endParaRPr>
                    </a:p>
                  </a:txBody>
                  <a:tcPr>
                    <a:solidFill>
                      <a:schemeClr val="bg1">
                        <a:lumMod val="6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Regional variants</a:t>
                      </a:r>
                    </a:p>
                    <a:p>
                      <a:endParaRPr lang="en-US" dirty="0"/>
                    </a:p>
                  </a:txBody>
                  <a:tcPr>
                    <a:solidFill>
                      <a:schemeClr val="bg1">
                        <a:lumMod val="65000"/>
                      </a:schemeClr>
                    </a:solidFill>
                  </a:tcPr>
                </a:tc>
              </a:tr>
              <a:tr h="370840">
                <a:tc>
                  <a:txBody>
                    <a:bodyPr/>
                    <a:lstStyle/>
                    <a:p>
                      <a:r>
                        <a:rPr lang="en-US" dirty="0" smtClean="0"/>
                        <a:t>Atopic dermatitis</a:t>
                      </a:r>
                      <a:endParaRPr lang="en-US" dirty="0"/>
                    </a:p>
                  </a:txBody>
                  <a:tcPr/>
                </a:tc>
                <a:tc>
                  <a:txBody>
                    <a:bodyPr/>
                    <a:lstStyle/>
                    <a:p>
                      <a:r>
                        <a:rPr lang="en-US" dirty="0" smtClean="0"/>
                        <a:t>Hand eczema</a:t>
                      </a:r>
                      <a:endParaRPr lang="en-US" dirty="0"/>
                    </a:p>
                  </a:txBody>
                  <a:tcPr/>
                </a:tc>
              </a:tr>
              <a:tr h="370840">
                <a:tc>
                  <a:txBody>
                    <a:bodyPr/>
                    <a:lstStyle/>
                    <a:p>
                      <a:r>
                        <a:rPr lang="en-US" i="1" dirty="0" smtClean="0"/>
                        <a:t>Contact dermatitis</a:t>
                      </a:r>
                      <a:endParaRPr lang="en-US" i="1" dirty="0"/>
                    </a:p>
                  </a:txBody>
                  <a:tcPr/>
                </a:tc>
                <a:tc>
                  <a:txBody>
                    <a:bodyPr/>
                    <a:lstStyle/>
                    <a:p>
                      <a:r>
                        <a:rPr lang="en-US" dirty="0" smtClean="0"/>
                        <a:t>Face/eyelids</a:t>
                      </a:r>
                      <a:endParaRPr lang="en-US" dirty="0"/>
                    </a:p>
                  </a:txBody>
                  <a:tcPr/>
                </a:tc>
              </a:tr>
              <a:tr h="370840">
                <a:tc>
                  <a:txBody>
                    <a:bodyPr/>
                    <a:lstStyle/>
                    <a:p>
                      <a:pPr lvl="1"/>
                      <a:r>
                        <a:rPr lang="en-US" dirty="0" smtClean="0"/>
                        <a:t>Irritant</a:t>
                      </a:r>
                      <a:endParaRPr lang="en-US" dirty="0"/>
                    </a:p>
                  </a:txBody>
                  <a:tcPr/>
                </a:tc>
                <a:tc>
                  <a:txBody>
                    <a:bodyPr/>
                    <a:lstStyle/>
                    <a:p>
                      <a:r>
                        <a:rPr lang="en-US" dirty="0" smtClean="0"/>
                        <a:t>Lips</a:t>
                      </a:r>
                      <a:endParaRPr lang="en-US" dirty="0"/>
                    </a:p>
                  </a:txBody>
                  <a:tcPr/>
                </a:tc>
              </a:tr>
              <a:tr h="370840">
                <a:tc>
                  <a:txBody>
                    <a:bodyPr/>
                    <a:lstStyle/>
                    <a:p>
                      <a:pPr lvl="1"/>
                      <a:r>
                        <a:rPr lang="en-US" dirty="0" smtClean="0"/>
                        <a:t>Allergic</a:t>
                      </a:r>
                      <a:endParaRPr lang="en-US" dirty="0"/>
                    </a:p>
                  </a:txBody>
                  <a:tcPr/>
                </a:tc>
                <a:tc>
                  <a:txBody>
                    <a:bodyPr/>
                    <a:lstStyle/>
                    <a:p>
                      <a:r>
                        <a:rPr lang="en-US" dirty="0" smtClean="0"/>
                        <a:t>Scalp</a:t>
                      </a:r>
                      <a:endParaRPr lang="en-US" dirty="0"/>
                    </a:p>
                  </a:txBody>
                  <a:tcPr/>
                </a:tc>
              </a:tr>
              <a:tr h="370840">
                <a:tc>
                  <a:txBody>
                    <a:bodyPr/>
                    <a:lstStyle/>
                    <a:p>
                      <a:r>
                        <a:rPr lang="en-US" dirty="0" smtClean="0"/>
                        <a:t>Nummular eczema</a:t>
                      </a:r>
                      <a:endParaRPr lang="en-US" dirty="0"/>
                    </a:p>
                  </a:txBody>
                  <a:tcPr/>
                </a:tc>
                <a:tc>
                  <a:txBody>
                    <a:bodyPr/>
                    <a:lstStyle/>
                    <a:p>
                      <a:r>
                        <a:rPr lang="en-US" dirty="0" smtClean="0"/>
                        <a:t>Diaper dermatitis</a:t>
                      </a:r>
                      <a:endParaRPr lang="en-US" dirty="0"/>
                    </a:p>
                  </a:txBody>
                  <a:tcPr/>
                </a:tc>
              </a:tr>
              <a:tr h="370840">
                <a:tc>
                  <a:txBody>
                    <a:bodyPr/>
                    <a:lstStyle/>
                    <a:p>
                      <a:r>
                        <a:rPr lang="en-US" dirty="0" smtClean="0"/>
                        <a:t>Lichen simplex </a:t>
                      </a:r>
                      <a:r>
                        <a:rPr lang="en-US" dirty="0" err="1" smtClean="0"/>
                        <a:t>chronicus</a:t>
                      </a:r>
                      <a:endParaRPr lang="en-US" dirty="0"/>
                    </a:p>
                  </a:txBody>
                  <a:tcPr/>
                </a:tc>
                <a:tc>
                  <a:txBody>
                    <a:bodyPr/>
                    <a:lstStyle/>
                    <a:p>
                      <a:r>
                        <a:rPr lang="en-US" dirty="0" smtClean="0"/>
                        <a:t>Stasis</a:t>
                      </a:r>
                      <a:r>
                        <a:rPr lang="en-US" baseline="0" dirty="0" smtClean="0"/>
                        <a:t> dermatitis</a:t>
                      </a:r>
                      <a:endParaRPr lang="en-US" dirty="0"/>
                    </a:p>
                  </a:txBody>
                  <a:tcPr/>
                </a:tc>
              </a:tr>
            </a:tbl>
          </a:graphicData>
        </a:graphic>
      </p:graphicFrame>
    </p:spTree>
    <p:extLst>
      <p:ext uri="{BB962C8B-B14F-4D97-AF65-F5344CB8AC3E}">
        <p14:creationId xmlns:p14="http://schemas.microsoft.com/office/powerpoint/2010/main" val="11295231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Effects of allergens</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3" name="Content Placeholder 2" descr="jid200971f3.jpg"/>
          <p:cNvPicPr>
            <a:picLocks noGrp="1" noChangeAspect="1"/>
          </p:cNvPicPr>
          <p:nvPr>
            <p:ph idx="1"/>
          </p:nvPr>
        </p:nvPicPr>
        <p:blipFill>
          <a:blip r:embed="rId3">
            <a:extLst>
              <a:ext uri="{28A0092B-C50C-407E-A947-70E740481C1C}">
                <a14:useLocalDpi xmlns:a14="http://schemas.microsoft.com/office/drawing/2010/main" val="0"/>
              </a:ext>
            </a:extLst>
          </a:blip>
          <a:srcRect l="-92294" r="-92294"/>
          <a:stretch>
            <a:fillRect/>
          </a:stretch>
        </p:blipFill>
        <p:spPr>
          <a:xfrm>
            <a:off x="457200" y="1200150"/>
            <a:ext cx="8229600" cy="3394075"/>
          </a:xfrm>
        </p:spPr>
      </p:pic>
      <p:sp>
        <p:nvSpPr>
          <p:cNvPr id="6" name="TextBox 5"/>
          <p:cNvSpPr txBox="1"/>
          <p:nvPr/>
        </p:nvSpPr>
        <p:spPr>
          <a:xfrm>
            <a:off x="7317864" y="4902588"/>
            <a:ext cx="1826136" cy="246221"/>
          </a:xfrm>
          <a:prstGeom prst="rect">
            <a:avLst/>
          </a:prstGeom>
          <a:noFill/>
        </p:spPr>
        <p:txBody>
          <a:bodyPr wrap="square" rtlCol="0">
            <a:spAutoFit/>
          </a:bodyPr>
          <a:lstStyle/>
          <a:p>
            <a:pPr algn="r"/>
            <a:r>
              <a:rPr lang="fi-FI" sz="1000" dirty="0"/>
              <a:t>doi:10.1038/jid.2009.71</a:t>
            </a:r>
            <a:endParaRPr lang="en-US" sz="1000" dirty="0"/>
          </a:p>
        </p:txBody>
      </p:sp>
    </p:spTree>
    <p:extLst>
      <p:ext uri="{BB962C8B-B14F-4D97-AF65-F5344CB8AC3E}">
        <p14:creationId xmlns:p14="http://schemas.microsoft.com/office/powerpoint/2010/main" val="12435429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Treatment</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793891" y="4902588"/>
            <a:ext cx="2350109" cy="246221"/>
          </a:xfrm>
          <a:prstGeom prst="rect">
            <a:avLst/>
          </a:prstGeom>
          <a:noFill/>
        </p:spPr>
        <p:txBody>
          <a:bodyPr wrap="square" rtlCol="0">
            <a:spAutoFit/>
          </a:bodyPr>
          <a:lstStyle/>
          <a:p>
            <a:pPr algn="r"/>
            <a:r>
              <a:rPr lang="fi-FI" sz="1000" dirty="0" err="1"/>
              <a:t>doi</a:t>
            </a:r>
            <a:r>
              <a:rPr lang="fi-FI" sz="1000" dirty="0" smtClean="0"/>
              <a:t>:</a:t>
            </a:r>
            <a:r>
              <a:rPr lang="pl-PL" sz="1000" dirty="0"/>
              <a:t>10.1046/j.1365-2222.2000.00943.x</a:t>
            </a:r>
            <a:endParaRPr lang="en-US" sz="1000" dirty="0"/>
          </a:p>
        </p:txBody>
      </p:sp>
      <p:sp>
        <p:nvSpPr>
          <p:cNvPr id="4" name="Content Placeholder 3"/>
          <p:cNvSpPr>
            <a:spLocks noGrp="1"/>
          </p:cNvSpPr>
          <p:nvPr>
            <p:ph idx="1"/>
          </p:nvPr>
        </p:nvSpPr>
        <p:spPr/>
        <p:txBody>
          <a:bodyPr/>
          <a:lstStyle/>
          <a:p>
            <a:r>
              <a:rPr lang="en-US" dirty="0" smtClean="0"/>
              <a:t>Some benefits seen among infants weaned on probiotic-supplemented formula</a:t>
            </a:r>
          </a:p>
          <a:p>
            <a:r>
              <a:rPr lang="en-US" dirty="0" smtClean="0"/>
              <a:t>Typically managed first with moisturizing creams</a:t>
            </a:r>
          </a:p>
          <a:p>
            <a:pPr lvl="1"/>
            <a:r>
              <a:rPr lang="en-US" dirty="0" smtClean="0"/>
              <a:t>May be supplemented with corticosteroids</a:t>
            </a:r>
            <a:endParaRPr lang="en-US" dirty="0"/>
          </a:p>
        </p:txBody>
      </p:sp>
    </p:spTree>
    <p:extLst>
      <p:ext uri="{BB962C8B-B14F-4D97-AF65-F5344CB8AC3E}">
        <p14:creationId xmlns:p14="http://schemas.microsoft.com/office/powerpoint/2010/main" val="7104494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References</a:t>
            </a:r>
            <a:endParaRPr lang="en-US" dirty="0"/>
          </a:p>
        </p:txBody>
      </p:sp>
      <p:sp>
        <p:nvSpPr>
          <p:cNvPr id="3" name="Content Placeholder 2"/>
          <p:cNvSpPr>
            <a:spLocks noGrp="1"/>
          </p:cNvSpPr>
          <p:nvPr>
            <p:ph idx="1"/>
          </p:nvPr>
        </p:nvSpPr>
        <p:spPr/>
        <p:txBody>
          <a:bodyPr>
            <a:noAutofit/>
          </a:bodyPr>
          <a:lstStyle/>
          <a:p>
            <a:pPr marL="452438" indent="-452438">
              <a:buFont typeface="+mj-lt"/>
              <a:buAutoNum type="arabicPeriod"/>
            </a:pPr>
            <a:r>
              <a:rPr lang="en-US" sz="1100" dirty="0" err="1"/>
              <a:t>Akdis</a:t>
            </a:r>
            <a:r>
              <a:rPr lang="en-US" sz="1100" dirty="0"/>
              <a:t>, C., </a:t>
            </a:r>
            <a:r>
              <a:rPr lang="en-US" sz="1100" dirty="0" err="1"/>
              <a:t>Akdis</a:t>
            </a:r>
            <a:r>
              <a:rPr lang="en-US" sz="1100" dirty="0"/>
              <a:t>, M., </a:t>
            </a:r>
            <a:r>
              <a:rPr lang="en-US" sz="1100" dirty="0" err="1"/>
              <a:t>Bieber</a:t>
            </a:r>
            <a:r>
              <a:rPr lang="en-US" sz="1100" dirty="0"/>
              <a:t>, T., </a:t>
            </a:r>
            <a:r>
              <a:rPr lang="en-US" sz="1100" dirty="0" err="1"/>
              <a:t>Bindslev</a:t>
            </a:r>
            <a:r>
              <a:rPr lang="en-US" sz="1100" dirty="0"/>
              <a:t>-Jensen, C., </a:t>
            </a:r>
            <a:r>
              <a:rPr lang="en-US" sz="1100" dirty="0" err="1"/>
              <a:t>Bouguniewicz</a:t>
            </a:r>
            <a:r>
              <a:rPr lang="en-US" sz="1100" dirty="0"/>
              <a:t>, M., </a:t>
            </a:r>
            <a:r>
              <a:rPr lang="en-US" sz="1100" dirty="0" err="1"/>
              <a:t>Eigenmann</a:t>
            </a:r>
            <a:r>
              <a:rPr lang="en-US" sz="1100" dirty="0"/>
              <a:t>, P., et al. (2006). Diagnosis and treatment of atopic dermatitis in children and adults: European Academy of </a:t>
            </a:r>
            <a:r>
              <a:rPr lang="en-US" sz="1100" dirty="0" err="1"/>
              <a:t>Allergology</a:t>
            </a:r>
            <a:r>
              <a:rPr lang="en-US" sz="1100" dirty="0"/>
              <a:t> and Clinical Immunology American Academy of Allergy, Asthma and Immunology/PRACTALL Consensus </a:t>
            </a:r>
            <a:r>
              <a:rPr lang="en-US" sz="1100" dirty="0" smtClean="0"/>
              <a:t>Report. Journal of Allergy and Clinical Immunology, 118, 152–169.</a:t>
            </a:r>
          </a:p>
          <a:p>
            <a:pPr marL="452438" indent="-452438">
              <a:buFont typeface="+mj-lt"/>
              <a:buAutoNum type="arabicPeriod"/>
            </a:pPr>
            <a:r>
              <a:rPr lang="en-US" sz="1100" dirty="0" err="1" smtClean="0"/>
              <a:t>Berke</a:t>
            </a:r>
            <a:r>
              <a:rPr lang="en-US" sz="1100" dirty="0" smtClean="0"/>
              <a:t>, R., Singh, A., &amp; </a:t>
            </a:r>
            <a:r>
              <a:rPr lang="en-US" sz="1100" dirty="0" err="1" smtClean="0"/>
              <a:t>Guralnick</a:t>
            </a:r>
            <a:r>
              <a:rPr lang="en-US" sz="1100" dirty="0" smtClean="0"/>
              <a:t>, M. (2012). Atopic dermatitis: an overview (PDF). American Family Physician, 86, 35–42. PMID 22962911.</a:t>
            </a:r>
          </a:p>
          <a:p>
            <a:pPr marL="452438" indent="-452438">
              <a:buFont typeface="+mj-lt"/>
              <a:buAutoNum type="arabicPeriod"/>
            </a:pPr>
            <a:r>
              <a:rPr lang="en-US" sz="1100" dirty="0" smtClean="0"/>
              <a:t>Brown, S., &amp; McLean, W. (2009). Eczema genetics: Current state of knowledge and future goals. Journal of </a:t>
            </a:r>
            <a:r>
              <a:rPr lang="en-US" sz="1100" dirty="0"/>
              <a:t>Investigative Dermatology, 129, 543–</a:t>
            </a:r>
            <a:r>
              <a:rPr lang="en-US" sz="1100" dirty="0" smtClean="0"/>
              <a:t>552.</a:t>
            </a:r>
            <a:endParaRPr lang="en-US" sz="1100" dirty="0"/>
          </a:p>
          <a:p>
            <a:pPr marL="452438" indent="-452438">
              <a:buFont typeface="+mj-lt"/>
              <a:buAutoNum type="arabicPeriod"/>
            </a:pPr>
            <a:r>
              <a:rPr lang="en-US" sz="1100" dirty="0" smtClean="0"/>
              <a:t>Brown, S., &amp; McLean, W. (2012). One remarkable molecule: </a:t>
            </a:r>
            <a:r>
              <a:rPr lang="en-US" sz="1100" dirty="0" err="1" smtClean="0"/>
              <a:t>Filaggrin</a:t>
            </a:r>
            <a:r>
              <a:rPr lang="en-US" sz="1100" dirty="0" smtClean="0"/>
              <a:t>. Journal of </a:t>
            </a:r>
            <a:r>
              <a:rPr lang="en-US" sz="1100" dirty="0"/>
              <a:t>Investigative </a:t>
            </a:r>
            <a:r>
              <a:rPr lang="en-US" sz="1100" dirty="0" smtClean="0"/>
              <a:t>Dermatology, </a:t>
            </a:r>
            <a:r>
              <a:rPr lang="en-US" sz="1100" dirty="0"/>
              <a:t>132, 751–</a:t>
            </a:r>
            <a:r>
              <a:rPr lang="en-US" sz="1100" dirty="0" smtClean="0"/>
              <a:t>762.</a:t>
            </a:r>
          </a:p>
          <a:p>
            <a:pPr marL="452438" indent="-452438">
              <a:buFont typeface="+mj-lt"/>
              <a:buAutoNum type="arabicPeriod"/>
            </a:pPr>
            <a:r>
              <a:rPr lang="en-US" sz="1100" dirty="0" err="1" smtClean="0"/>
              <a:t>Hanifen</a:t>
            </a:r>
            <a:r>
              <a:rPr lang="en-US" sz="1100" dirty="0" smtClean="0"/>
              <a:t>, J. (2009)</a:t>
            </a:r>
            <a:r>
              <a:rPr lang="en-US" sz="1100" dirty="0"/>
              <a:t>. </a:t>
            </a:r>
            <a:r>
              <a:rPr lang="en-US" sz="1100" dirty="0" smtClean="0"/>
              <a:t>Evolving concepts of pathogenesis in atopic dermatitis and other eczemas. Journal of </a:t>
            </a:r>
            <a:r>
              <a:rPr lang="en-US" sz="1100" dirty="0"/>
              <a:t>Investigative </a:t>
            </a:r>
            <a:r>
              <a:rPr lang="en-US" sz="1100" dirty="0" smtClean="0"/>
              <a:t>Dermatology, </a:t>
            </a:r>
            <a:r>
              <a:rPr lang="en-US" sz="1100" dirty="0"/>
              <a:t>129, 320–</a:t>
            </a:r>
            <a:r>
              <a:rPr lang="en-US" sz="1100" dirty="0" smtClean="0"/>
              <a:t>322</a:t>
            </a:r>
            <a:r>
              <a:rPr lang="en-US" sz="1100" dirty="0" smtClean="0"/>
              <a:t>.</a:t>
            </a:r>
          </a:p>
          <a:p>
            <a:pPr marL="452438" indent="-452438">
              <a:buFont typeface="+mj-lt"/>
              <a:buAutoNum type="arabicPeriod"/>
            </a:pPr>
            <a:r>
              <a:rPr lang="en-US" sz="1100" dirty="0" err="1"/>
              <a:t>Isolauri</a:t>
            </a:r>
            <a:r>
              <a:rPr lang="en-US" sz="1100" dirty="0"/>
              <a:t>, E., </a:t>
            </a:r>
            <a:r>
              <a:rPr lang="en-US" sz="1100" dirty="0" err="1"/>
              <a:t>Arvola</a:t>
            </a:r>
            <a:r>
              <a:rPr lang="en-US" sz="1100" dirty="0"/>
              <a:t>, T., </a:t>
            </a:r>
            <a:r>
              <a:rPr lang="en-US" sz="1100" dirty="0" err="1"/>
              <a:t>Sutas</a:t>
            </a:r>
            <a:r>
              <a:rPr lang="en-US" sz="1100" dirty="0"/>
              <a:t>, Y., </a:t>
            </a:r>
            <a:r>
              <a:rPr lang="en-US" sz="1100" dirty="0" err="1"/>
              <a:t>Moilanen</a:t>
            </a:r>
            <a:r>
              <a:rPr lang="en-US" sz="1100" dirty="0"/>
              <a:t>, E., &amp; </a:t>
            </a:r>
            <a:r>
              <a:rPr lang="en-US" sz="1100" dirty="0" err="1"/>
              <a:t>Salminen</a:t>
            </a:r>
            <a:r>
              <a:rPr lang="en-US" sz="1100" dirty="0"/>
              <a:t>, S. (2000). Probiotics in the management of atopic eczema</a:t>
            </a:r>
            <a:r>
              <a:rPr lang="en-US" sz="1100" dirty="0" smtClean="0"/>
              <a:t>. Clinical </a:t>
            </a:r>
            <a:r>
              <a:rPr lang="en-US" sz="1100" dirty="0"/>
              <a:t>and Experimental Allergy, </a:t>
            </a:r>
            <a:r>
              <a:rPr lang="en-US" sz="1100" dirty="0" smtClean="0"/>
              <a:t>30, 1604 – 1610.</a:t>
            </a:r>
            <a:endParaRPr lang="en-US" sz="1100" dirty="0" smtClean="0"/>
          </a:p>
          <a:p>
            <a:pPr marL="452438" indent="-452438">
              <a:buFont typeface="+mj-lt"/>
              <a:buAutoNum type="arabicPeriod"/>
            </a:pPr>
            <a:r>
              <a:rPr lang="en-US" sz="1100" dirty="0" smtClean="0"/>
              <a:t>Saito, Hirohisa (2005). Much </a:t>
            </a:r>
            <a:r>
              <a:rPr lang="en-US" sz="1100" dirty="0" err="1" smtClean="0"/>
              <a:t>atopy</a:t>
            </a:r>
            <a:r>
              <a:rPr lang="en-US" sz="1100" dirty="0" smtClean="0"/>
              <a:t> about the akin: Genome-wide molecular analysis of atopic eczema. International Archives of Allergy and Immunology, 137, 319–325. doi:10.1159/000086464. PMID 15970641.</a:t>
            </a:r>
          </a:p>
          <a:p>
            <a:pPr marL="452438" indent="-452438">
              <a:buFont typeface="+mj-lt"/>
              <a:buAutoNum type="arabicPeriod"/>
            </a:pPr>
            <a:r>
              <a:rPr lang="en-US" sz="1100" dirty="0" smtClean="0"/>
              <a:t>Smith, F.</a:t>
            </a:r>
            <a:r>
              <a:rPr lang="en-US" sz="1100" dirty="0"/>
              <a:t>, Irvine, A., </a:t>
            </a:r>
            <a:r>
              <a:rPr lang="en-US" sz="1100" dirty="0" err="1"/>
              <a:t>Terron</a:t>
            </a:r>
            <a:r>
              <a:rPr lang="en-US" sz="1100" dirty="0"/>
              <a:t>-Kwiatkowski, A., Sandilands, A., Campbell, L., Zhao, </a:t>
            </a:r>
            <a:r>
              <a:rPr lang="en-US" sz="1100" dirty="0" smtClean="0"/>
              <a:t>Y., et al. </a:t>
            </a:r>
            <a:r>
              <a:rPr lang="en-US" sz="1100" dirty="0"/>
              <a:t>(2006). Loss-of-function mutations in the gene encoding </a:t>
            </a:r>
            <a:r>
              <a:rPr lang="en-US" sz="1100" dirty="0" err="1"/>
              <a:t>filaggrin</a:t>
            </a:r>
            <a:r>
              <a:rPr lang="en-US" sz="1100" dirty="0"/>
              <a:t> cause </a:t>
            </a:r>
            <a:r>
              <a:rPr lang="en-US" sz="1100" dirty="0" err="1"/>
              <a:t>ichthyosis</a:t>
            </a:r>
            <a:r>
              <a:rPr lang="en-US" sz="1100" dirty="0"/>
              <a:t> </a:t>
            </a:r>
            <a:r>
              <a:rPr lang="en-US" sz="1100" dirty="0" smtClean="0"/>
              <a:t>vulgaris. Nature </a:t>
            </a:r>
            <a:r>
              <a:rPr lang="en-US" sz="1100" dirty="0" err="1" smtClean="0"/>
              <a:t>Genetic,s</a:t>
            </a:r>
            <a:r>
              <a:rPr lang="en-US" sz="1100" dirty="0" smtClean="0"/>
              <a:t> 38, 337–342.</a:t>
            </a:r>
          </a:p>
          <a:p>
            <a:pPr marL="452438" indent="-452438">
              <a:buFont typeface="+mj-lt"/>
              <a:buAutoNum type="arabicPeriod"/>
            </a:pPr>
            <a:r>
              <a:rPr lang="en-US" sz="1100" dirty="0" err="1" smtClean="0"/>
              <a:t>Tollefson</a:t>
            </a:r>
            <a:r>
              <a:rPr lang="en-US" sz="1100" dirty="0" smtClean="0"/>
              <a:t>, M., &amp; Bruckner, L. (2014). Atopic dermatitis: Skin-directed management. Pediatrics, 134, e1735–44. PMID 25422009.</a:t>
            </a:r>
          </a:p>
          <a:p>
            <a:pPr marL="452438" indent="-452438">
              <a:buFont typeface="+mj-lt"/>
              <a:buAutoNum type="arabicPeriod"/>
            </a:pPr>
            <a:r>
              <a:rPr lang="en-US" sz="1100" dirty="0" smtClean="0"/>
              <a:t>Werfel, T. </a:t>
            </a:r>
            <a:r>
              <a:rPr lang="en-US" sz="1100" dirty="0"/>
              <a:t>(2009</a:t>
            </a:r>
            <a:r>
              <a:rPr lang="en-US" sz="1100" dirty="0" smtClean="0"/>
              <a:t>). The role of leukocytes, keratinocytes, and allergen-specific </a:t>
            </a:r>
            <a:r>
              <a:rPr lang="en-US" sz="1100" dirty="0" err="1" smtClean="0"/>
              <a:t>IgE</a:t>
            </a:r>
            <a:r>
              <a:rPr lang="en-US" sz="1100" dirty="0" smtClean="0"/>
              <a:t> in the development of atopic dermatitis. Journal of </a:t>
            </a:r>
            <a:r>
              <a:rPr lang="en-US" sz="1100" dirty="0"/>
              <a:t>Investigative </a:t>
            </a:r>
            <a:r>
              <a:rPr lang="en-US" sz="1100" dirty="0" smtClean="0"/>
              <a:t>Dermatology, </a:t>
            </a:r>
            <a:r>
              <a:rPr lang="en-US" sz="1100" dirty="0"/>
              <a:t>129, 1878–</a:t>
            </a:r>
            <a:r>
              <a:rPr lang="en-US" sz="1100" dirty="0" smtClean="0"/>
              <a:t>1891.</a:t>
            </a:r>
          </a:p>
        </p:txBody>
      </p:sp>
      <p:cxnSp>
        <p:nvCxnSpPr>
          <p:cNvPr id="5" name="Straight Connector 4"/>
          <p:cNvCxnSpPr/>
          <p:nvPr/>
        </p:nvCxnSpPr>
        <p:spPr>
          <a:xfrm>
            <a:off x="457200" y="695111"/>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59222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Clinical Presentation</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934439" y="842003"/>
            <a:ext cx="5275123" cy="4185084"/>
            <a:chOff x="1523685" y="842003"/>
            <a:chExt cx="5275123" cy="4185084"/>
          </a:xfrm>
        </p:grpSpPr>
        <p:pic>
          <p:nvPicPr>
            <p:cNvPr id="10" name="Picture 9" descr="Screen Shot 2015-02-03 at 17.47.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685" y="842003"/>
              <a:ext cx="2635565" cy="4185083"/>
            </a:xfrm>
            <a:prstGeom prst="rect">
              <a:avLst/>
            </a:prstGeom>
          </p:spPr>
        </p:pic>
        <p:pic>
          <p:nvPicPr>
            <p:cNvPr id="11" name="Picture 10" descr="Screen Shot 2015-02-03 at 17.48.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969" y="842003"/>
              <a:ext cx="2289839" cy="4185084"/>
            </a:xfrm>
            <a:prstGeom prst="rect">
              <a:avLst/>
            </a:prstGeom>
          </p:spPr>
        </p:pic>
      </p:grpSp>
    </p:spTree>
    <p:extLst>
      <p:ext uri="{BB962C8B-B14F-4D97-AF65-F5344CB8AC3E}">
        <p14:creationId xmlns:p14="http://schemas.microsoft.com/office/powerpoint/2010/main" val="35592680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Prevalence</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p:cNvSpPr>
            <a:spLocks noGrp="1"/>
          </p:cNvSpPr>
          <p:nvPr>
            <p:ph idx="1"/>
          </p:nvPr>
        </p:nvSpPr>
        <p:spPr>
          <a:xfrm>
            <a:off x="457200" y="1200151"/>
            <a:ext cx="8229600" cy="3394472"/>
          </a:xfrm>
        </p:spPr>
        <p:txBody>
          <a:bodyPr>
            <a:normAutofit lnSpcReduction="10000"/>
          </a:bodyPr>
          <a:lstStyle/>
          <a:p>
            <a:r>
              <a:rPr lang="da-DK" dirty="0" err="1" smtClean="0"/>
              <a:t>Impacts</a:t>
            </a:r>
            <a:r>
              <a:rPr lang="da-DK" dirty="0" smtClean="0"/>
              <a:t> 15 – 30% of </a:t>
            </a:r>
            <a:r>
              <a:rPr lang="da-DK" dirty="0" err="1" smtClean="0"/>
              <a:t>children</a:t>
            </a:r>
            <a:endParaRPr lang="da-DK" dirty="0" smtClean="0"/>
          </a:p>
          <a:p>
            <a:pPr lvl="1"/>
            <a:r>
              <a:rPr lang="en-US" dirty="0" smtClean="0"/>
              <a:t>Only 2 – 10% of adults</a:t>
            </a:r>
          </a:p>
          <a:p>
            <a:r>
              <a:rPr lang="en-US" dirty="0" smtClean="0"/>
              <a:t>Children tend to outgrow eczema</a:t>
            </a:r>
          </a:p>
          <a:p>
            <a:r>
              <a:rPr lang="en-US" dirty="0" smtClean="0"/>
              <a:t>Up to 30% of children with eczema will develop asthma later in life</a:t>
            </a:r>
          </a:p>
          <a:p>
            <a:pPr lvl="1"/>
            <a:r>
              <a:rPr lang="en-US" dirty="0" smtClean="0"/>
              <a:t>Asthma arises in only 1 – 18% of the general population</a:t>
            </a:r>
          </a:p>
          <a:p>
            <a:pPr marL="457200" lvl="1" indent="0">
              <a:buNone/>
            </a:pPr>
            <a:endParaRPr lang="en-US" dirty="0" smtClean="0"/>
          </a:p>
        </p:txBody>
      </p:sp>
    </p:spTree>
    <p:extLst>
      <p:ext uri="{BB962C8B-B14F-4D97-AF65-F5344CB8AC3E}">
        <p14:creationId xmlns:p14="http://schemas.microsoft.com/office/powerpoint/2010/main" val="40249280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Eczema genetics</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3" name="Content Placeholder 2" descr="jid2008413f1.jpg"/>
          <p:cNvPicPr>
            <a:picLocks noGrp="1" noChangeAspect="1"/>
          </p:cNvPicPr>
          <p:nvPr>
            <p:ph idx="1"/>
          </p:nvPr>
        </p:nvPicPr>
        <p:blipFill>
          <a:blip r:embed="rId2">
            <a:extLst>
              <a:ext uri="{28A0092B-C50C-407E-A947-70E740481C1C}">
                <a14:useLocalDpi xmlns:a14="http://schemas.microsoft.com/office/drawing/2010/main" val="0"/>
              </a:ext>
            </a:extLst>
          </a:blip>
          <a:srcRect l="-28185" r="-28185"/>
          <a:stretch>
            <a:fillRect/>
          </a:stretch>
        </p:blipFill>
        <p:spPr>
          <a:xfrm>
            <a:off x="457200" y="1200150"/>
            <a:ext cx="8229600" cy="3394075"/>
          </a:xfrm>
        </p:spPr>
      </p:pic>
      <p:sp>
        <p:nvSpPr>
          <p:cNvPr id="4" name="TextBox 3"/>
          <p:cNvSpPr txBox="1"/>
          <p:nvPr/>
        </p:nvSpPr>
        <p:spPr>
          <a:xfrm>
            <a:off x="7628696" y="4902588"/>
            <a:ext cx="1515304" cy="246221"/>
          </a:xfrm>
          <a:prstGeom prst="rect">
            <a:avLst/>
          </a:prstGeom>
          <a:noFill/>
        </p:spPr>
        <p:txBody>
          <a:bodyPr wrap="square" rtlCol="0">
            <a:spAutoFit/>
          </a:bodyPr>
          <a:lstStyle/>
          <a:p>
            <a:pPr algn="r"/>
            <a:r>
              <a:rPr lang="fi-FI" sz="1000" dirty="0"/>
              <a:t>doi:10.1038/jid.2008.413</a:t>
            </a:r>
            <a:endParaRPr lang="en-US" sz="1000" dirty="0"/>
          </a:p>
        </p:txBody>
      </p:sp>
    </p:spTree>
    <p:extLst>
      <p:ext uri="{BB962C8B-B14F-4D97-AF65-F5344CB8AC3E}">
        <p14:creationId xmlns:p14="http://schemas.microsoft.com/office/powerpoint/2010/main" val="251656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The role of </a:t>
            </a:r>
            <a:r>
              <a:rPr lang="en-US" dirty="0" err="1" smtClean="0"/>
              <a:t>filaggrin</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628696" y="4902588"/>
            <a:ext cx="1515304" cy="246221"/>
          </a:xfrm>
          <a:prstGeom prst="rect">
            <a:avLst/>
          </a:prstGeom>
          <a:noFill/>
        </p:spPr>
        <p:txBody>
          <a:bodyPr wrap="square" rtlCol="0">
            <a:spAutoFit/>
          </a:bodyPr>
          <a:lstStyle/>
          <a:p>
            <a:pPr algn="r"/>
            <a:r>
              <a:rPr lang="fi-FI" sz="1000" dirty="0"/>
              <a:t>doi:10.1038/jid.2011.393</a:t>
            </a:r>
            <a:endParaRPr lang="en-US" sz="1000" dirty="0"/>
          </a:p>
        </p:txBody>
      </p:sp>
      <p:pic>
        <p:nvPicPr>
          <p:cNvPr id="7" name="Content Placeholder 6" descr="jid2011393f1.jpg"/>
          <p:cNvPicPr>
            <a:picLocks noGrp="1" noChangeAspect="1"/>
          </p:cNvPicPr>
          <p:nvPr>
            <p:ph idx="1"/>
          </p:nvPr>
        </p:nvPicPr>
        <p:blipFill>
          <a:blip r:embed="rId3">
            <a:extLst>
              <a:ext uri="{28A0092B-C50C-407E-A947-70E740481C1C}">
                <a14:useLocalDpi xmlns:a14="http://schemas.microsoft.com/office/drawing/2010/main" val="0"/>
              </a:ext>
            </a:extLst>
          </a:blip>
          <a:srcRect l="-1460" r="-1460"/>
          <a:stretch>
            <a:fillRect/>
          </a:stretch>
        </p:blipFill>
        <p:spPr/>
      </p:pic>
    </p:spTree>
    <p:extLst>
      <p:ext uri="{BB962C8B-B14F-4D97-AF65-F5344CB8AC3E}">
        <p14:creationId xmlns:p14="http://schemas.microsoft.com/office/powerpoint/2010/main" val="28170983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The role of </a:t>
            </a:r>
            <a:r>
              <a:rPr lang="en-US" dirty="0" err="1" smtClean="0"/>
              <a:t>filaggrin</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628696" y="4902588"/>
            <a:ext cx="1515304" cy="246221"/>
          </a:xfrm>
          <a:prstGeom prst="rect">
            <a:avLst/>
          </a:prstGeom>
          <a:noFill/>
        </p:spPr>
        <p:txBody>
          <a:bodyPr wrap="square" rtlCol="0">
            <a:spAutoFit/>
          </a:bodyPr>
          <a:lstStyle/>
          <a:p>
            <a:pPr algn="r"/>
            <a:r>
              <a:rPr lang="fi-FI" sz="1000" dirty="0"/>
              <a:t>doi:10.1038/jid.2011.393</a:t>
            </a:r>
            <a:endParaRPr lang="en-US" sz="1000" dirty="0"/>
          </a:p>
        </p:txBody>
      </p:sp>
      <p:pic>
        <p:nvPicPr>
          <p:cNvPr id="4" name="Content Placeholder 3" descr="jid2011393f3.jpg"/>
          <p:cNvPicPr>
            <a:picLocks noGrp="1" noChangeAspect="1"/>
          </p:cNvPicPr>
          <p:nvPr>
            <p:ph idx="1"/>
          </p:nvPr>
        </p:nvPicPr>
        <p:blipFill>
          <a:blip r:embed="rId3">
            <a:extLst>
              <a:ext uri="{28A0092B-C50C-407E-A947-70E740481C1C}">
                <a14:useLocalDpi xmlns:a14="http://schemas.microsoft.com/office/drawing/2010/main" val="0"/>
              </a:ext>
            </a:extLst>
          </a:blip>
          <a:srcRect l="-56977" r="-56977"/>
          <a:stretch>
            <a:fillRect/>
          </a:stretch>
        </p:blipFill>
        <p:spPr/>
      </p:pic>
    </p:spTree>
    <p:extLst>
      <p:ext uri="{BB962C8B-B14F-4D97-AF65-F5344CB8AC3E}">
        <p14:creationId xmlns:p14="http://schemas.microsoft.com/office/powerpoint/2010/main" val="13905732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The role of </a:t>
            </a:r>
            <a:r>
              <a:rPr lang="en-US" dirty="0" err="1" smtClean="0"/>
              <a:t>filaggrin</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3" name="Content Placeholder 2" descr="jid2008413f2.jpg"/>
          <p:cNvPicPr>
            <a:picLocks noGrp="1" noChangeAspect="1"/>
          </p:cNvPicPr>
          <p:nvPr>
            <p:ph idx="1"/>
          </p:nvPr>
        </p:nvPicPr>
        <p:blipFill>
          <a:blip r:embed="rId3">
            <a:extLst>
              <a:ext uri="{28A0092B-C50C-407E-A947-70E740481C1C}">
                <a14:useLocalDpi xmlns:a14="http://schemas.microsoft.com/office/drawing/2010/main" val="0"/>
              </a:ext>
            </a:extLst>
          </a:blip>
          <a:srcRect l="-48449" r="-48449"/>
          <a:stretch>
            <a:fillRect/>
          </a:stretch>
        </p:blipFill>
        <p:spPr>
          <a:xfrm>
            <a:off x="457200" y="1200150"/>
            <a:ext cx="8229600" cy="3394075"/>
          </a:xfrm>
        </p:spPr>
      </p:pic>
      <p:sp>
        <p:nvSpPr>
          <p:cNvPr id="6" name="TextBox 5"/>
          <p:cNvSpPr txBox="1"/>
          <p:nvPr/>
        </p:nvSpPr>
        <p:spPr>
          <a:xfrm>
            <a:off x="7628696" y="4902588"/>
            <a:ext cx="1515304" cy="246221"/>
          </a:xfrm>
          <a:prstGeom prst="rect">
            <a:avLst/>
          </a:prstGeom>
          <a:noFill/>
        </p:spPr>
        <p:txBody>
          <a:bodyPr wrap="square" rtlCol="0">
            <a:spAutoFit/>
          </a:bodyPr>
          <a:lstStyle/>
          <a:p>
            <a:pPr algn="r"/>
            <a:r>
              <a:rPr lang="fi-FI" sz="1000" dirty="0"/>
              <a:t>doi:10.1038/jid.2008.413</a:t>
            </a:r>
            <a:endParaRPr lang="en-US" sz="1000" dirty="0"/>
          </a:p>
        </p:txBody>
      </p:sp>
    </p:spTree>
    <p:extLst>
      <p:ext uri="{BB962C8B-B14F-4D97-AF65-F5344CB8AC3E}">
        <p14:creationId xmlns:p14="http://schemas.microsoft.com/office/powerpoint/2010/main" val="7661236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32025"/>
          </a:xfrm>
        </p:spPr>
        <p:txBody>
          <a:bodyPr>
            <a:normAutofit fontScale="90000"/>
          </a:bodyPr>
          <a:lstStyle/>
          <a:p>
            <a:pPr algn="l"/>
            <a:r>
              <a:rPr lang="en-US" dirty="0" smtClean="0"/>
              <a:t>FLG mutations</a:t>
            </a:r>
            <a:endParaRPr lang="en-US" dirty="0"/>
          </a:p>
        </p:txBody>
      </p:sp>
      <p:cxnSp>
        <p:nvCxnSpPr>
          <p:cNvPr id="5" name="Straight Connector 4"/>
          <p:cNvCxnSpPr/>
          <p:nvPr/>
        </p:nvCxnSpPr>
        <p:spPr>
          <a:xfrm>
            <a:off x="457200" y="737444"/>
            <a:ext cx="8229600"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pic>
        <p:nvPicPr>
          <p:cNvPr id="3" name="Content Placeholder 2" descr="jid2008413f3.jpg"/>
          <p:cNvPicPr>
            <a:picLocks noGrp="1" noChangeAspect="1"/>
          </p:cNvPicPr>
          <p:nvPr>
            <p:ph idx="1"/>
          </p:nvPr>
        </p:nvPicPr>
        <p:blipFill>
          <a:blip r:embed="rId3">
            <a:extLst>
              <a:ext uri="{28A0092B-C50C-407E-A947-70E740481C1C}">
                <a14:useLocalDpi xmlns:a14="http://schemas.microsoft.com/office/drawing/2010/main" val="0"/>
              </a:ext>
            </a:extLst>
          </a:blip>
          <a:srcRect l="-74836" r="-74836"/>
          <a:stretch>
            <a:fillRect/>
          </a:stretch>
        </p:blipFill>
        <p:spPr>
          <a:xfrm>
            <a:off x="457200" y="1200150"/>
            <a:ext cx="8229600" cy="3394075"/>
          </a:xfrm>
        </p:spPr>
      </p:pic>
      <p:sp>
        <p:nvSpPr>
          <p:cNvPr id="6" name="TextBox 5"/>
          <p:cNvSpPr txBox="1"/>
          <p:nvPr/>
        </p:nvSpPr>
        <p:spPr>
          <a:xfrm>
            <a:off x="7628696" y="4902588"/>
            <a:ext cx="1515304" cy="246221"/>
          </a:xfrm>
          <a:prstGeom prst="rect">
            <a:avLst/>
          </a:prstGeom>
          <a:noFill/>
        </p:spPr>
        <p:txBody>
          <a:bodyPr wrap="square" rtlCol="0">
            <a:spAutoFit/>
          </a:bodyPr>
          <a:lstStyle/>
          <a:p>
            <a:pPr algn="r"/>
            <a:r>
              <a:rPr lang="fi-FI" sz="1000" dirty="0"/>
              <a:t>doi:10.1038/jid.2008.413</a:t>
            </a:r>
            <a:endParaRPr lang="en-US" sz="1000" dirty="0"/>
          </a:p>
        </p:txBody>
      </p:sp>
    </p:spTree>
    <p:extLst>
      <p:ext uri="{BB962C8B-B14F-4D97-AF65-F5344CB8AC3E}">
        <p14:creationId xmlns:p14="http://schemas.microsoft.com/office/powerpoint/2010/main" val="40693830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611</TotalTime>
  <Words>1238</Words>
  <Application>Microsoft Macintosh PowerPoint</Application>
  <PresentationFormat>On-screen Show (16:9)</PresentationFormat>
  <Paragraphs>124</Paragraphs>
  <Slides>22</Slides>
  <Notes>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Atopic Dermatitis (Eczema)</vt:lpstr>
      <vt:lpstr>A family of disorders</vt:lpstr>
      <vt:lpstr>Clinical Presentation</vt:lpstr>
      <vt:lpstr>Prevalence</vt:lpstr>
      <vt:lpstr>Eczema genetics</vt:lpstr>
      <vt:lpstr>The role of filaggrin</vt:lpstr>
      <vt:lpstr>The role of filaggrin</vt:lpstr>
      <vt:lpstr>The role of filaggrin</vt:lpstr>
      <vt:lpstr>FLG mutations</vt:lpstr>
      <vt:lpstr>Filaggrin-null morphology</vt:lpstr>
      <vt:lpstr>The role of filaggrin</vt:lpstr>
      <vt:lpstr>Is filaggrin enough?</vt:lpstr>
      <vt:lpstr>Candidate genes for AD</vt:lpstr>
      <vt:lpstr>T-cell cytokines in AD</vt:lpstr>
      <vt:lpstr>Th17 lymphocytes in AD</vt:lpstr>
      <vt:lpstr>T-reg cells in AD</vt:lpstr>
      <vt:lpstr>Dendritic cells in AD</vt:lpstr>
      <vt:lpstr>Keratinocyte-T-cell interactions</vt:lpstr>
      <vt:lpstr>IgE immunoreactivity</vt:lpstr>
      <vt:lpstr>Effects of allergens</vt:lpstr>
      <vt:lpstr>Treatment</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 and Prebiotics for the modulation of the microbiome</dc:title>
  <dc:creator>Christopher Wetherill</dc:creator>
  <cp:lastModifiedBy>Christopher Wetherill</cp:lastModifiedBy>
  <cp:revision>79</cp:revision>
  <dcterms:created xsi:type="dcterms:W3CDTF">2015-01-19T15:42:37Z</dcterms:created>
  <dcterms:modified xsi:type="dcterms:W3CDTF">2015-02-04T11:40:19Z</dcterms:modified>
</cp:coreProperties>
</file>